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9" r:id="rId2"/>
    <p:sldId id="1120" r:id="rId3"/>
    <p:sldId id="300" r:id="rId4"/>
    <p:sldId id="1141" r:id="rId5"/>
    <p:sldId id="1142" r:id="rId6"/>
    <p:sldId id="1143" r:id="rId7"/>
    <p:sldId id="1144" r:id="rId8"/>
    <p:sldId id="1145" r:id="rId9"/>
    <p:sldId id="1146" r:id="rId10"/>
    <p:sldId id="1147" r:id="rId11"/>
    <p:sldId id="1150" r:id="rId12"/>
    <p:sldId id="1149" r:id="rId13"/>
    <p:sldId id="1151" r:id="rId14"/>
    <p:sldId id="1148" r:id="rId1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65E15-6C4A-498B-A6AE-7D9206716A3C}" type="datetimeFigureOut">
              <a:rPr lang="cs-CZ" smtClean="0"/>
              <a:t>06.01.2026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D93DF-A57F-4C7C-9CA7-0B74C54965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722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03CCEAF8-6BBB-4CF5-95BD-81D739ACF64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B34C7E-C749-40F9-9B4A-F30A6F8E5B9C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28673" name="Rectangle 1">
            <a:extLst>
              <a:ext uri="{FF2B5EF4-FFF2-40B4-BE49-F238E27FC236}">
                <a16:creationId xmlns:a16="http://schemas.microsoft.com/office/drawing/2014/main" id="{3C73E6C2-83EB-447C-9C88-408A2DD023C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23888" y="890588"/>
            <a:ext cx="6343650" cy="4392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5CE70F9F-A632-4054-90EE-4F55297474B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8974" y="5565094"/>
            <a:ext cx="6074977" cy="45004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2065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E90A90-DDCD-EB6B-F904-60AEF893D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711A788B-6CA0-7660-1CA0-D34262F5C6F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B34C7E-C749-40F9-9B4A-F30A6F8E5B9C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28673" name="Rectangle 1">
            <a:extLst>
              <a:ext uri="{FF2B5EF4-FFF2-40B4-BE49-F238E27FC236}">
                <a16:creationId xmlns:a16="http://schemas.microsoft.com/office/drawing/2014/main" id="{FC792FBC-EA63-1A23-D771-6DB0C271496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23888" y="890588"/>
            <a:ext cx="6343650" cy="4392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424954B1-C59C-FE75-3C67-74F95A8E06E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8974" y="5565094"/>
            <a:ext cx="6074977" cy="45004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9089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33FBA9-7B17-D35D-33F6-701DD1637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27AA5F86-0ABB-F53B-7FB7-E181F0800F3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B34C7E-C749-40F9-9B4A-F30A6F8E5B9C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28673" name="Rectangle 1">
            <a:extLst>
              <a:ext uri="{FF2B5EF4-FFF2-40B4-BE49-F238E27FC236}">
                <a16:creationId xmlns:a16="http://schemas.microsoft.com/office/drawing/2014/main" id="{A34EDCE4-ACB7-AC71-5F77-9401849971F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23888" y="890588"/>
            <a:ext cx="6343650" cy="4392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BF2DD0D9-9689-862E-F8FB-6A0F4B72C7A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8974" y="5565094"/>
            <a:ext cx="6074977" cy="45004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7222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4E13E7-DBDB-8F2C-AD3B-097A1A257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7B5DCCDC-1742-CAE1-8777-074C501504A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B34C7E-C749-40F9-9B4A-F30A6F8E5B9C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28673" name="Rectangle 1">
            <a:extLst>
              <a:ext uri="{FF2B5EF4-FFF2-40B4-BE49-F238E27FC236}">
                <a16:creationId xmlns:a16="http://schemas.microsoft.com/office/drawing/2014/main" id="{82F94CD9-141C-1856-064E-9EEF5ED7D8F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23888" y="890588"/>
            <a:ext cx="6343650" cy="4392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1DB0A100-BC03-D802-C37C-6EA5D77E130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8974" y="5565094"/>
            <a:ext cx="6074977" cy="45004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2968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7EBA08-836A-C0EC-8C5D-41929156D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E831C57F-E510-527D-5B65-7C7AF1C5AB9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B34C7E-C749-40F9-9B4A-F30A6F8E5B9C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28673" name="Rectangle 1">
            <a:extLst>
              <a:ext uri="{FF2B5EF4-FFF2-40B4-BE49-F238E27FC236}">
                <a16:creationId xmlns:a16="http://schemas.microsoft.com/office/drawing/2014/main" id="{5BA7F37A-2CB1-66C9-18F4-AD55B4D5797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23888" y="890588"/>
            <a:ext cx="6343650" cy="4392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23A42894-90DA-EB19-A669-A757596A1E1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8974" y="5565094"/>
            <a:ext cx="6074977" cy="45004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1681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C44A05-3036-6EF2-9F0C-544C528D5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5E536A66-5676-B119-900B-A7B9B1857B5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B34C7E-C749-40F9-9B4A-F30A6F8E5B9C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28673" name="Rectangle 1">
            <a:extLst>
              <a:ext uri="{FF2B5EF4-FFF2-40B4-BE49-F238E27FC236}">
                <a16:creationId xmlns:a16="http://schemas.microsoft.com/office/drawing/2014/main" id="{6FC9DFEB-3321-E1A5-A9A6-6CE1BD9597C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23888" y="890588"/>
            <a:ext cx="6343650" cy="4392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715DA1CC-9B1E-B203-EB47-7753CDED86D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8974" y="5565094"/>
            <a:ext cx="6074977" cy="45004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7492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98E4AE-0465-6EA0-2CB3-7BB226DA0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F307FE45-6449-0899-87D2-5B39EFCB391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B34C7E-C749-40F9-9B4A-F30A6F8E5B9C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28673" name="Rectangle 1">
            <a:extLst>
              <a:ext uri="{FF2B5EF4-FFF2-40B4-BE49-F238E27FC236}">
                <a16:creationId xmlns:a16="http://schemas.microsoft.com/office/drawing/2014/main" id="{6E842188-2558-5C8F-E2E2-E39BCC1AD2A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23888" y="890588"/>
            <a:ext cx="6343650" cy="4392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7561B414-E15F-2D8C-8B87-03957020D6A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8974" y="5565094"/>
            <a:ext cx="6074977" cy="45004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972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EC390C-9752-DAA6-988F-B0D536A63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39939839-8959-7701-0E1C-346710F4886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B34C7E-C749-40F9-9B4A-F30A6F8E5B9C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28673" name="Rectangle 1">
            <a:extLst>
              <a:ext uri="{FF2B5EF4-FFF2-40B4-BE49-F238E27FC236}">
                <a16:creationId xmlns:a16="http://schemas.microsoft.com/office/drawing/2014/main" id="{D8B466F1-8664-A4DC-201E-9E805E5764D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23888" y="890588"/>
            <a:ext cx="6343650" cy="4392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460AA58A-23E0-D52A-FAAD-AED45FD430D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8974" y="5565094"/>
            <a:ext cx="6074977" cy="45004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19935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B9BBF3-7DB2-79F2-431C-AE7EF1F04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2CA062B6-B7E2-8356-7C98-EA7812C2BF8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B34C7E-C749-40F9-9B4A-F30A6F8E5B9C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28673" name="Rectangle 1">
            <a:extLst>
              <a:ext uri="{FF2B5EF4-FFF2-40B4-BE49-F238E27FC236}">
                <a16:creationId xmlns:a16="http://schemas.microsoft.com/office/drawing/2014/main" id="{E1278DAB-0476-DE50-2A32-794FFB23D61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23888" y="890588"/>
            <a:ext cx="6343650" cy="4392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245C7F63-A993-A025-8203-909FAACE728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8974" y="5565094"/>
            <a:ext cx="6074977" cy="45004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42512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64AB4C-E481-E447-4572-3F2B2EA33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B6C0850D-9836-8A96-B25D-86CD954E6FF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B34C7E-C749-40F9-9B4A-F30A6F8E5B9C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28673" name="Rectangle 1">
            <a:extLst>
              <a:ext uri="{FF2B5EF4-FFF2-40B4-BE49-F238E27FC236}">
                <a16:creationId xmlns:a16="http://schemas.microsoft.com/office/drawing/2014/main" id="{D9618D20-6AD6-B694-5B36-E25308E79B3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23888" y="890588"/>
            <a:ext cx="6343650" cy="4392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DAEFEDF0-BBFF-DB3D-50E6-4214A69CCFD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8974" y="5565094"/>
            <a:ext cx="6074977" cy="45004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8611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9001EE-9EB0-E801-41E5-B862DCA20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DF14CF78-DB8F-2A28-DAED-68BC4AF966B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B34C7E-C749-40F9-9B4A-F30A6F8E5B9C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28673" name="Rectangle 1">
            <a:extLst>
              <a:ext uri="{FF2B5EF4-FFF2-40B4-BE49-F238E27FC236}">
                <a16:creationId xmlns:a16="http://schemas.microsoft.com/office/drawing/2014/main" id="{B03AEA30-310D-1E0E-E79C-7F304EA5935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23888" y="890588"/>
            <a:ext cx="6343650" cy="4392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2D965D54-A972-9D52-602A-CCF5F1A3A88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8974" y="5565094"/>
            <a:ext cx="6074977" cy="45004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2812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558118-6399-0744-F41E-BF46BFA91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A2334AA3-4F8A-DEFB-2440-E1F0BF0CCF9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B34C7E-C749-40F9-9B4A-F30A6F8E5B9C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28673" name="Rectangle 1">
            <a:extLst>
              <a:ext uri="{FF2B5EF4-FFF2-40B4-BE49-F238E27FC236}">
                <a16:creationId xmlns:a16="http://schemas.microsoft.com/office/drawing/2014/main" id="{B3B01930-0ED3-620E-E2BF-0043892D0A8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23888" y="890588"/>
            <a:ext cx="6343650" cy="4392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922F2208-88EA-5EF8-5940-A794D773854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8974" y="5565094"/>
            <a:ext cx="6074977" cy="45004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043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7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8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9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0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7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1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75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6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2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6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72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DFC51CA-23B2-4245-BC1C-5742FC5CFC4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9" y="0"/>
            <a:ext cx="9696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9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40532" y="939059"/>
            <a:ext cx="8424936" cy="5211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80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altLang="cs-CZ" sz="3600" b="1" dirty="0">
                <a:solidFill>
                  <a:srgbClr val="0087BF"/>
                </a:solidFill>
                <a:latin typeface="Myriad Pro" panose="020B0503030403020204" pitchFamily="34" charset="0"/>
                <a:ea typeface="Open Sans" panose="020B0606030504020204" pitchFamily="34" charset="0"/>
                <a:cs typeface="Myanmar Text" panose="020B0502040204020203" pitchFamily="34" charset="0"/>
              </a:rPr>
              <a:t>Začátek udržitelného hubnutí</a:t>
            </a:r>
            <a:br>
              <a:rPr lang="cs-CZ" altLang="cs-CZ" sz="3600" b="1" dirty="0">
                <a:solidFill>
                  <a:srgbClr val="FF0000"/>
                </a:solidFill>
                <a:latin typeface="Myriad Pro" panose="020B0503030403020204" pitchFamily="34" charset="0"/>
                <a:ea typeface="Open Sans" panose="020B0606030504020204" pitchFamily="34" charset="0"/>
                <a:cs typeface="Myanmar Text" panose="020B0502040204020203" pitchFamily="34" charset="0"/>
              </a:rPr>
            </a:br>
            <a:endParaRPr lang="cs-CZ" altLang="cs-CZ" sz="3600" b="1" dirty="0">
              <a:solidFill>
                <a:srgbClr val="0087BF"/>
              </a:solidFill>
              <a:latin typeface="Myriad Pro" panose="020B0503030403020204" pitchFamily="34" charset="0"/>
              <a:ea typeface="Open Sans" panose="020B0606030504020204" pitchFamily="34" charset="0"/>
              <a:cs typeface="Myanmar Text" panose="020B0502040204020203" pitchFamily="34" charset="0"/>
            </a:endParaRPr>
          </a:p>
          <a:p>
            <a:pPr marL="341313" indent="-296863" algn="ctr">
              <a:spcBef>
                <a:spcPts val="80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cs-CZ" altLang="cs-CZ" sz="3600" dirty="0">
              <a:solidFill>
                <a:srgbClr val="0087BF"/>
              </a:solidFill>
              <a:latin typeface="Myriad Pro" panose="020B0503030403020204" pitchFamily="34" charset="0"/>
              <a:ea typeface="Open Sans" panose="020B0606030504020204" pitchFamily="34" charset="0"/>
              <a:cs typeface="Myanmar Text" panose="020B0502040204020203" pitchFamily="34" charset="0"/>
            </a:endParaRPr>
          </a:p>
          <a:p>
            <a:pPr marL="314325" indent="-296863" algn="ctr">
              <a:spcBef>
                <a:spcPts val="80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cs-CZ" altLang="cs-CZ" sz="2800" b="1" dirty="0">
              <a:solidFill>
                <a:srgbClr val="0087BF"/>
              </a:solidFill>
              <a:latin typeface="Myriad Pro" panose="020B0503030403020204" pitchFamily="34" charset="0"/>
              <a:ea typeface="Open Sans" panose="020B0606030504020204" pitchFamily="34" charset="0"/>
              <a:cs typeface="Myanmar Text" panose="020B0502040204020203" pitchFamily="34" charset="0"/>
            </a:endParaRPr>
          </a:p>
          <a:p>
            <a:pPr marL="314325" indent="-296863" algn="ctr">
              <a:spcBef>
                <a:spcPts val="80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cs-CZ" altLang="cs-CZ" sz="2800" b="1" dirty="0">
              <a:solidFill>
                <a:srgbClr val="0087BF"/>
              </a:solidFill>
              <a:latin typeface="Myriad Pro" panose="020B0503030403020204" pitchFamily="34" charset="0"/>
              <a:ea typeface="Open Sans" panose="020B0606030504020204" pitchFamily="34" charset="0"/>
              <a:cs typeface="Myanmar Text" panose="020B0502040204020203" pitchFamily="34" charset="0"/>
            </a:endParaRPr>
          </a:p>
          <a:p>
            <a:pPr marL="314325" indent="-296863" algn="ctr">
              <a:spcBef>
                <a:spcPts val="80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cs-CZ" altLang="cs-CZ" sz="2800" b="1" dirty="0">
              <a:solidFill>
                <a:srgbClr val="0087BF"/>
              </a:solidFill>
              <a:latin typeface="Myriad Pro" panose="020B0503030403020204" pitchFamily="34" charset="0"/>
              <a:ea typeface="Open Sans" panose="020B0606030504020204" pitchFamily="34" charset="0"/>
              <a:cs typeface="Myanmar Text" panose="020B0502040204020203" pitchFamily="34" charset="0"/>
            </a:endParaRPr>
          </a:p>
          <a:p>
            <a:pPr marL="314325" indent="-296863" algn="ctr">
              <a:spcBef>
                <a:spcPts val="80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cs-CZ" altLang="cs-CZ" sz="2800" b="1" dirty="0">
              <a:solidFill>
                <a:srgbClr val="0087BF"/>
              </a:solidFill>
              <a:latin typeface="Myriad Pro" panose="020B0503030403020204" pitchFamily="34" charset="0"/>
              <a:ea typeface="Open Sans" panose="020B0606030504020204" pitchFamily="34" charset="0"/>
              <a:cs typeface="Myanmar Text" panose="020B0502040204020203" pitchFamily="34" charset="0"/>
            </a:endParaRPr>
          </a:p>
          <a:p>
            <a:pPr marL="314325" indent="-296863">
              <a:spcBef>
                <a:spcPts val="80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altLang="cs-CZ" sz="1200" b="1" dirty="0">
                <a:solidFill>
                  <a:srgbClr val="0087BF"/>
                </a:solidFill>
                <a:latin typeface="Myriad Pro" panose="020B0503030403020204" pitchFamily="34" charset="0"/>
                <a:ea typeface="Open Sans" panose="020B0606030504020204" pitchFamily="34" charset="0"/>
                <a:cs typeface="Myanmar Text" panose="020B0502040204020203" pitchFamily="34" charset="0"/>
              </a:rPr>
              <a:t>5. ledna 2026</a:t>
            </a:r>
          </a:p>
          <a:p>
            <a:pPr marL="314325" indent="-296863">
              <a:spcBef>
                <a:spcPts val="80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altLang="cs-CZ" b="1" dirty="0">
                <a:solidFill>
                  <a:srgbClr val="0087BF"/>
                </a:solidFill>
                <a:latin typeface="Myriad Pro" panose="020B0503030403020204" pitchFamily="34" charset="0"/>
                <a:ea typeface="Open Sans" panose="020B0606030504020204" pitchFamily="34" charset="0"/>
                <a:cs typeface="Myanmar Text" panose="020B0502040204020203" pitchFamily="34" charset="0"/>
              </a:rPr>
              <a:t>Veronika Mayová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E42B4C0-05B3-229B-C2D1-F35BED6374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056" y="5918941"/>
            <a:ext cx="1366944" cy="910940"/>
          </a:xfrm>
          <a:prstGeom prst="rect">
            <a:avLst/>
          </a:prstGeom>
        </p:spPr>
      </p:pic>
      <p:pic>
        <p:nvPicPr>
          <p:cNvPr id="2" name="Google Shape;188;p16" descr="VÃ½sledek obrÃ¡zku pro tanita">
            <a:extLst>
              <a:ext uri="{FF2B5EF4-FFF2-40B4-BE49-F238E27FC236}">
                <a16:creationId xmlns:a16="http://schemas.microsoft.com/office/drawing/2014/main" id="{2E36896A-8953-E63C-C74E-FA2F8E7717B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331" y="2180313"/>
            <a:ext cx="4601388" cy="3738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9;p20">
            <a:extLst>
              <a:ext uri="{FF2B5EF4-FFF2-40B4-BE49-F238E27FC236}">
                <a16:creationId xmlns:a16="http://schemas.microsoft.com/office/drawing/2014/main" id="{95E68EE9-EB40-F9A7-DFE9-03A46A7E88A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547" y="1626248"/>
            <a:ext cx="3589784" cy="360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12EB8-9973-7A8F-66D3-B406604CB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29215B8D-27F1-3E1B-6DAD-9558B66F32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5984" y="588878"/>
            <a:ext cx="8516953" cy="1198886"/>
          </a:xfrm>
          <a:ln/>
        </p:spPr>
        <p:txBody>
          <a:bodyPr>
            <a:normAutofit fontScale="90000"/>
          </a:bodyPr>
          <a:lstStyle/>
          <a:p>
            <a:pPr algn="ctr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3200" b="1" dirty="0">
                <a:solidFill>
                  <a:srgbClr val="0087BF"/>
                </a:solidFill>
                <a:latin typeface="Myriad Pro" panose="020B0503030403020204" pitchFamily="34" charset="0"/>
              </a:rPr>
              <a:t>Jak mohou vypadat první kroky v rámci většího cíle</a:t>
            </a:r>
            <a:br>
              <a:rPr lang="cs-CZ" altLang="cs-CZ" sz="3200" b="1" dirty="0">
                <a:solidFill>
                  <a:srgbClr val="0087BF"/>
                </a:solidFill>
                <a:latin typeface="Myriad Pro" panose="020B0503030403020204" pitchFamily="34" charset="0"/>
              </a:rPr>
            </a:br>
            <a:endParaRPr lang="cs-CZ" altLang="cs-CZ" sz="3200" b="1" dirty="0">
              <a:solidFill>
                <a:srgbClr val="0087B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4714E3B6-668E-BCA5-6DA3-E3291ABEE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5984" y="1188321"/>
            <a:ext cx="8093756" cy="4730620"/>
          </a:xfrm>
          <a:ln/>
        </p:spPr>
        <p:txBody>
          <a:bodyPr vert="horz" lIns="91440" tIns="0" rIns="91440" bIns="45720" rtlCol="0">
            <a:noAutofit/>
          </a:bodyPr>
          <a:lstStyle/>
          <a:p>
            <a:endParaRPr lang="cs-CZ" b="1" dirty="0"/>
          </a:p>
          <a:p>
            <a:pPr lvl="0"/>
            <a:r>
              <a:rPr lang="cs-CZ" dirty="0"/>
              <a:t>přidat bílkovinu k snídani</a:t>
            </a:r>
          </a:p>
          <a:p>
            <a:pPr lvl="0"/>
            <a:r>
              <a:rPr lang="cs-CZ" dirty="0"/>
              <a:t>jíst pravidelně 3x denně</a:t>
            </a:r>
          </a:p>
          <a:p>
            <a:pPr lvl="0"/>
            <a:r>
              <a:rPr lang="cs-CZ" dirty="0"/>
              <a:t>pitný režim min 2 l</a:t>
            </a:r>
          </a:p>
          <a:p>
            <a:pPr lvl="0"/>
            <a:r>
              <a:rPr lang="cs-CZ" dirty="0"/>
              <a:t>plánování jídla - každý den 5 min -  rozmyšlení, co budu následující den jíst</a:t>
            </a:r>
          </a:p>
          <a:p>
            <a:pPr marL="0" lvl="0" indent="0" algn="ctr">
              <a:buNone/>
            </a:pPr>
            <a:r>
              <a:rPr lang="cs-CZ" b="1" u="sng" dirty="0">
                <a:solidFill>
                  <a:srgbClr val="92D050"/>
                </a:solidFill>
              </a:rPr>
              <a:t>Vybrat jednu drobnou změnu</a:t>
            </a:r>
          </a:p>
          <a:p>
            <a:pPr marL="0" indent="0" algn="ctr">
              <a:buNone/>
            </a:pPr>
            <a:br>
              <a:rPr lang="cs-CZ" b="1" u="sng" dirty="0">
                <a:solidFill>
                  <a:srgbClr val="92D050"/>
                </a:solidFill>
              </a:rPr>
            </a:br>
            <a:r>
              <a:rPr lang="cs-CZ" b="1" u="sng" dirty="0">
                <a:solidFill>
                  <a:srgbClr val="92D050"/>
                </a:solidFill>
              </a:rPr>
              <a:t>Ne všechno najednou.</a:t>
            </a:r>
            <a:br>
              <a:rPr lang="cs-CZ" b="1" u="sng" dirty="0">
                <a:solidFill>
                  <a:srgbClr val="92D050"/>
                </a:solidFill>
              </a:rPr>
            </a:br>
            <a:r>
              <a:rPr lang="cs-CZ" b="1" u="sng" dirty="0">
                <a:solidFill>
                  <a:srgbClr val="92D050"/>
                </a:solidFill>
              </a:rPr>
              <a:t>Jedna věc, kterou zvládnu.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10F84E4-E853-EEAD-04C6-33319F3642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056" y="5918941"/>
            <a:ext cx="1366944" cy="91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88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5659F-9D19-7FE9-9E94-5AFECDE0F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85C4E7B1-CFD1-1579-293C-AB3E620269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920" y="478856"/>
            <a:ext cx="8228160" cy="1198886"/>
          </a:xfrm>
          <a:ln/>
        </p:spPr>
        <p:txBody>
          <a:bodyPr>
            <a:normAutofit/>
          </a:bodyPr>
          <a:lstStyle/>
          <a:p>
            <a:pPr algn="ctr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3200" b="1" dirty="0">
                <a:solidFill>
                  <a:srgbClr val="0087BF"/>
                </a:solidFill>
                <a:latin typeface="Myriad Pro" panose="020B0503030403020204" pitchFamily="34" charset="0"/>
              </a:rPr>
              <a:t>Systém místo sebekontroly</a:t>
            </a:r>
            <a:endParaRPr lang="cs-CZ" altLang="cs-CZ" sz="3200" b="1" dirty="0">
              <a:solidFill>
                <a:srgbClr val="0087B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08CE0785-CB0D-D4E1-FD1F-0A2F839477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5984" y="1188321"/>
            <a:ext cx="8093756" cy="4730620"/>
          </a:xfrm>
          <a:ln/>
        </p:spPr>
        <p:txBody>
          <a:bodyPr vert="horz" lIns="91440" tIns="0" rIns="91440" bIns="45720" rtlCol="0">
            <a:noAutofit/>
          </a:bodyPr>
          <a:lstStyle/>
          <a:p>
            <a:endParaRPr lang="cs-CZ" b="1" dirty="0"/>
          </a:p>
          <a:p>
            <a:pPr marL="0" lvl="0" indent="0">
              <a:buNone/>
            </a:pPr>
            <a:r>
              <a:rPr lang="cs-CZ" b="1" dirty="0">
                <a:solidFill>
                  <a:srgbClr val="92D050"/>
                </a:solidFill>
              </a:rPr>
              <a:t>Proč selhává vůle?</a:t>
            </a:r>
          </a:p>
          <a:p>
            <a:pPr lvl="0"/>
            <a:r>
              <a:rPr lang="cs-CZ" dirty="0"/>
              <a:t>je omezená</a:t>
            </a:r>
          </a:p>
          <a:p>
            <a:pPr lvl="0"/>
            <a:r>
              <a:rPr lang="cs-CZ" dirty="0"/>
              <a:t>závislá na únavě, stresu, emocích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dirty="0"/>
              <a:t>Pocit selhání často nevzniká proto, že bychom byli slabí.</a:t>
            </a:r>
            <a:br>
              <a:rPr lang="cs-CZ" b="1" dirty="0"/>
            </a:br>
            <a:r>
              <a:rPr lang="cs-CZ" dirty="0"/>
              <a:t>Ale proto, že po sobě chceme, abychom vše drželi přes sebekontrolu </a:t>
            </a:r>
            <a:r>
              <a:rPr lang="cs-CZ" i="1" dirty="0"/>
              <a:t>(nedovolujeme si selhat a nepočítáme s tím, že se nebude dařit)</a:t>
            </a:r>
            <a:endParaRPr lang="cs-CZ" dirty="0"/>
          </a:p>
          <a:p>
            <a:pPr lvl="0"/>
            <a:endParaRPr lang="cs-CZ" dirty="0"/>
          </a:p>
          <a:p>
            <a:pPr marL="0" lvl="0" indent="0" algn="ctr">
              <a:buNone/>
            </a:pPr>
            <a:endParaRPr lang="cs-CZ" b="1" u="sng" dirty="0">
              <a:solidFill>
                <a:srgbClr val="92D050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F01AF96-283A-E8E1-740A-D3860AB527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056" y="5918941"/>
            <a:ext cx="1366944" cy="91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72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FD326-1661-3AA3-75B5-66B986327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A9205ABF-19F0-793C-E798-08D0B1572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920" y="478856"/>
            <a:ext cx="8228160" cy="709465"/>
          </a:xfrm>
          <a:ln/>
        </p:spPr>
        <p:txBody>
          <a:bodyPr>
            <a:normAutofit/>
          </a:bodyPr>
          <a:lstStyle/>
          <a:p>
            <a:pPr algn="ctr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3200" b="1" dirty="0">
                <a:solidFill>
                  <a:srgbClr val="0087BF"/>
                </a:solidFill>
                <a:latin typeface="Myriad Pro" panose="020B0503030403020204" pitchFamily="34" charset="0"/>
              </a:rPr>
              <a:t>Jak tedy začít?</a:t>
            </a:r>
            <a:endParaRPr lang="cs-CZ" altLang="cs-CZ" sz="3200" b="1" dirty="0">
              <a:solidFill>
                <a:srgbClr val="0087B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57F0CB34-1B41-321F-B47E-E0E3FB506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5984" y="1188321"/>
            <a:ext cx="8093756" cy="4730620"/>
          </a:xfrm>
          <a:ln/>
        </p:spPr>
        <p:txBody>
          <a:bodyPr vert="horz" lIns="91440" tIns="0" rIns="91440" bIns="45720" rtlCol="0"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„Nepřepálit start“ </a:t>
            </a:r>
            <a:r>
              <a:rPr lang="cs-CZ" sz="2000" b="1" dirty="0"/>
              <a:t>– kopírování jídelníčku, všechno nebo nic a nebo zakázaná jídla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92D050"/>
                </a:solidFill>
              </a:rPr>
              <a:t>KDE ZAČÍT MÍSTO TOHO</a:t>
            </a:r>
            <a:endParaRPr lang="cs-CZ" sz="2000" dirty="0">
              <a:solidFill>
                <a:srgbClr val="92D050"/>
              </a:solidFill>
            </a:endParaRPr>
          </a:p>
          <a:p>
            <a:pPr marL="0" indent="0" algn="ctr">
              <a:buNone/>
            </a:pPr>
            <a:r>
              <a:rPr lang="cs-CZ" sz="2000" dirty="0">
                <a:solidFill>
                  <a:srgbClr val="00B050"/>
                </a:solidFill>
              </a:rPr>
              <a:t>Ne změnou, ale </a:t>
            </a:r>
            <a:r>
              <a:rPr lang="cs-CZ" sz="2000" b="1" dirty="0">
                <a:solidFill>
                  <a:srgbClr val="00B050"/>
                </a:solidFill>
              </a:rPr>
              <a:t>mapováním </a:t>
            </a:r>
            <a:r>
              <a:rPr lang="cs-CZ" sz="2000" b="1" dirty="0"/>
              <a:t>(v bonusech arch pro zápis jídelníčku)</a:t>
            </a:r>
          </a:p>
          <a:p>
            <a:pPr marL="0" indent="0" algn="ctr">
              <a:buNone/>
            </a:pPr>
            <a:endParaRPr lang="cs-CZ" sz="2000" dirty="0"/>
          </a:p>
          <a:p>
            <a:r>
              <a:rPr lang="cs-CZ" dirty="0"/>
              <a:t>Pozorovat - co jím / kdy jím /proč jím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7030A0"/>
                </a:solidFill>
              </a:rPr>
              <a:t>Bez hodnocení.</a:t>
            </a:r>
            <a:br>
              <a:rPr lang="cs-CZ" b="1" dirty="0">
                <a:solidFill>
                  <a:srgbClr val="7030A0"/>
                </a:solidFill>
              </a:rPr>
            </a:br>
            <a:r>
              <a:rPr lang="cs-CZ" b="1" dirty="0">
                <a:solidFill>
                  <a:srgbClr val="7030A0"/>
                </a:solidFill>
              </a:rPr>
              <a:t>Bez snahy to hned opravovat.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93075C3-232E-F48C-3960-121AB2F4D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056" y="5918941"/>
            <a:ext cx="1366944" cy="910940"/>
          </a:xfrm>
          <a:prstGeom prst="rect">
            <a:avLst/>
          </a:prstGeom>
        </p:spPr>
      </p:pic>
      <p:pic>
        <p:nvPicPr>
          <p:cNvPr id="3" name="Obrázek 2" descr="Obsah obrázku osoba&#10;&#10;Popis byl vytvořen automaticky">
            <a:extLst>
              <a:ext uri="{FF2B5EF4-FFF2-40B4-BE49-F238E27FC236}">
                <a16:creationId xmlns:a16="http://schemas.microsoft.com/office/drawing/2014/main" id="{433DB262-6724-1942-81EC-A06A77A174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9091" r="33070" b="-2"/>
          <a:stretch/>
        </p:blipFill>
        <p:spPr>
          <a:xfrm>
            <a:off x="6377713" y="3429000"/>
            <a:ext cx="2520697" cy="245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08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5AB8E-DA3B-F0EE-61C1-73601E1CE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974926B2-06D6-B5D9-21C2-4558A01358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920" y="478856"/>
            <a:ext cx="8228160" cy="1198886"/>
          </a:xfrm>
          <a:ln/>
        </p:spPr>
        <p:txBody>
          <a:bodyPr>
            <a:normAutofit/>
          </a:bodyPr>
          <a:lstStyle/>
          <a:p>
            <a:pPr algn="ctr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3200" b="1" dirty="0">
                <a:solidFill>
                  <a:srgbClr val="7030A0"/>
                </a:solidFill>
                <a:latin typeface="Myriad Pro" panose="020B0503030403020204" pitchFamily="34" charset="0"/>
              </a:rPr>
              <a:t>Úkol pro Vás</a:t>
            </a:r>
            <a:br>
              <a:rPr lang="cs-CZ" altLang="cs-CZ" sz="3200" b="1" dirty="0">
                <a:solidFill>
                  <a:srgbClr val="0087BF"/>
                </a:solidFill>
                <a:latin typeface="Myriad Pro" panose="020B0503030403020204" pitchFamily="34" charset="0"/>
              </a:rPr>
            </a:br>
            <a:endParaRPr lang="cs-CZ" altLang="cs-CZ" sz="3200" b="1" dirty="0">
              <a:solidFill>
                <a:srgbClr val="0087B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1E1B83E0-84D4-058D-2246-68FAA0A0AB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920" y="1433032"/>
            <a:ext cx="8093756" cy="4730620"/>
          </a:xfrm>
          <a:ln/>
        </p:spPr>
        <p:txBody>
          <a:bodyPr vert="horz" lIns="91440" tIns="0" rIns="91440" bIns="45720" rtlCol="0">
            <a:noAutofit/>
          </a:bodyPr>
          <a:lstStyle/>
          <a:p>
            <a:pPr marL="0" lvl="0" indent="0">
              <a:buNone/>
            </a:pPr>
            <a:r>
              <a:rPr lang="cs-CZ" dirty="0"/>
              <a:t>Zmapovat své návyky v tomto týdnu </a:t>
            </a:r>
          </a:p>
          <a:p>
            <a:pPr marL="0" lvl="0" indent="0">
              <a:buNone/>
            </a:pPr>
            <a:r>
              <a:rPr lang="cs-CZ" dirty="0"/>
              <a:t>(</a:t>
            </a:r>
            <a:r>
              <a:rPr lang="cs-CZ" dirty="0" err="1"/>
              <a:t>Sebekoučink</a:t>
            </a:r>
            <a:r>
              <a:rPr lang="cs-CZ" dirty="0"/>
              <a:t>, záznamový arch bude k dispozici)</a:t>
            </a:r>
          </a:p>
          <a:p>
            <a:pPr marL="0" lvl="0" indent="0">
              <a:buNone/>
            </a:pPr>
            <a:r>
              <a:rPr lang="cs-CZ" b="1" dirty="0"/>
              <a:t>Zapisovat si, co zjistíme</a:t>
            </a:r>
          </a:p>
          <a:p>
            <a:pPr marL="0" lvl="0" indent="0" algn="ctr">
              <a:buNone/>
            </a:pPr>
            <a:r>
              <a:rPr lang="cs-CZ" i="1" u="sng" dirty="0"/>
              <a:t>Jen si všímat (prostředí, četnosti jídla, co jíme, kdy a kde jíme)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5CCF9B4-DD4D-1B1C-617D-B033732863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056" y="5918941"/>
            <a:ext cx="1366944" cy="910940"/>
          </a:xfrm>
          <a:prstGeom prst="rect">
            <a:avLst/>
          </a:prstGeom>
        </p:spPr>
      </p:pic>
      <p:pic>
        <p:nvPicPr>
          <p:cNvPr id="3" name="Picture 6" descr="VÃ½sledek obrÃ¡zku pro sebekouÄink">
            <a:extLst>
              <a:ext uri="{FF2B5EF4-FFF2-40B4-BE49-F238E27FC236}">
                <a16:creationId xmlns:a16="http://schemas.microsoft.com/office/drawing/2014/main" id="{5AA3CB2F-9895-643F-0230-F5CD91AE6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413" y="3559629"/>
            <a:ext cx="2426465" cy="242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282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2103C-1F64-77D6-5D75-0D2E6AA1E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84E7F5C5-7237-D973-67AA-26571F36A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920" y="478856"/>
            <a:ext cx="8228160" cy="1198886"/>
          </a:xfrm>
          <a:ln/>
        </p:spPr>
        <p:txBody>
          <a:bodyPr>
            <a:normAutofit/>
          </a:bodyPr>
          <a:lstStyle/>
          <a:p>
            <a:pPr algn="ctr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3200" b="1" dirty="0">
                <a:solidFill>
                  <a:srgbClr val="0087BF"/>
                </a:solidFill>
                <a:latin typeface="Myriad Pro" panose="020B0503030403020204" pitchFamily="34" charset="0"/>
              </a:rPr>
              <a:t>Shrnutí</a:t>
            </a:r>
            <a:br>
              <a:rPr lang="cs-CZ" altLang="cs-CZ" sz="3200" b="1" dirty="0">
                <a:solidFill>
                  <a:srgbClr val="0087BF"/>
                </a:solidFill>
                <a:latin typeface="Myriad Pro" panose="020B0503030403020204" pitchFamily="34" charset="0"/>
              </a:rPr>
            </a:br>
            <a:endParaRPr lang="cs-CZ" altLang="cs-CZ" sz="3200" b="1" dirty="0">
              <a:solidFill>
                <a:srgbClr val="0087B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30B81A85-2D94-72AB-1D39-A1C2EAF91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5984" y="1188321"/>
            <a:ext cx="8093756" cy="4730620"/>
          </a:xfrm>
          <a:ln/>
        </p:spPr>
        <p:txBody>
          <a:bodyPr vert="horz" lIns="91440" tIns="0" rIns="91440" bIns="45720" rtlCol="0">
            <a:noAutofit/>
          </a:bodyPr>
          <a:lstStyle/>
          <a:p>
            <a:endParaRPr lang="cs-CZ" b="1" dirty="0"/>
          </a:p>
          <a:p>
            <a:pPr lvl="0"/>
            <a:r>
              <a:rPr lang="cs-CZ" b="1" dirty="0"/>
              <a:t>Získat směr místo tlaku</a:t>
            </a:r>
          </a:p>
          <a:p>
            <a:pPr lvl="0"/>
            <a:r>
              <a:rPr lang="cs-CZ" b="1" dirty="0"/>
              <a:t>Udržitelnost místo motivace</a:t>
            </a:r>
          </a:p>
          <a:p>
            <a:pPr lvl="0"/>
            <a:r>
              <a:rPr lang="cs-CZ" b="1" dirty="0"/>
              <a:t>Systém místo sebekontroly</a:t>
            </a:r>
          </a:p>
          <a:p>
            <a:pPr marL="0" indent="0">
              <a:buNone/>
            </a:pPr>
            <a:endParaRPr lang="cs-CZ" i="1" dirty="0"/>
          </a:p>
          <a:p>
            <a:pPr marL="0" indent="0" algn="ctr">
              <a:buNone/>
            </a:pPr>
            <a:br>
              <a:rPr lang="cs-CZ" i="1" dirty="0"/>
            </a:br>
            <a:r>
              <a:rPr lang="cs-CZ" b="1" i="1" dirty="0">
                <a:solidFill>
                  <a:srgbClr val="7030A0"/>
                </a:solidFill>
              </a:rPr>
              <a:t>Nemusíte být na sebe tvrdší.</a:t>
            </a:r>
            <a:br>
              <a:rPr lang="cs-CZ" b="1" i="1" dirty="0">
                <a:solidFill>
                  <a:srgbClr val="7030A0"/>
                </a:solidFill>
              </a:rPr>
            </a:br>
            <a:r>
              <a:rPr lang="cs-CZ" b="1" i="1" dirty="0">
                <a:solidFill>
                  <a:srgbClr val="7030A0"/>
                </a:solidFill>
              </a:rPr>
              <a:t>Potřebujete lepší začátek a systém.</a:t>
            </a:r>
            <a:endParaRPr lang="cs-CZ" b="1" dirty="0">
              <a:solidFill>
                <a:srgbClr val="7030A0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3B7F05B-B7CF-4221-020D-53DBC83443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056" y="5918941"/>
            <a:ext cx="1366944" cy="91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160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A424D95A-FF67-45CE-81D6-EC06D72BF539}"/>
              </a:ext>
            </a:extLst>
          </p:cNvPr>
          <p:cNvSpPr/>
          <p:nvPr/>
        </p:nvSpPr>
        <p:spPr>
          <a:xfrm>
            <a:off x="639147" y="1492900"/>
            <a:ext cx="7674429" cy="4162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3 témata</a:t>
            </a:r>
            <a:endParaRPr lang="cs-CZ" dirty="0"/>
          </a:p>
          <a:p>
            <a:pPr lvl="0"/>
            <a:r>
              <a:rPr lang="cs-CZ" b="1" dirty="0"/>
              <a:t>Získat směr místo tlaku</a:t>
            </a:r>
            <a:endParaRPr lang="cs-CZ" dirty="0"/>
          </a:p>
          <a:p>
            <a:pPr lvl="0"/>
            <a:r>
              <a:rPr lang="cs-CZ" b="1" dirty="0"/>
              <a:t>Udržitelnost místo motivace</a:t>
            </a:r>
            <a:endParaRPr lang="cs-CZ" dirty="0"/>
          </a:p>
          <a:p>
            <a:pPr lvl="0"/>
            <a:r>
              <a:rPr lang="cs-CZ" b="1" dirty="0"/>
              <a:t>Systém místo sebekontroly</a:t>
            </a:r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r>
              <a:rPr lang="cs-CZ" dirty="0">
                <a:solidFill>
                  <a:srgbClr val="00B050"/>
                </a:solidFill>
              </a:rPr>
              <a:t>Tato 3 témata řeší hlavní komplikace na začátku hubnutí</a:t>
            </a:r>
            <a:endParaRPr lang="cs-CZ" dirty="0"/>
          </a:p>
          <a:p>
            <a:pPr lvl="0"/>
            <a:r>
              <a:rPr lang="cs-CZ" b="1" dirty="0"/>
              <a:t>Zahlcení a strach začít</a:t>
            </a:r>
          </a:p>
          <a:p>
            <a:pPr lvl="0"/>
            <a:r>
              <a:rPr lang="cs-CZ" b="1" dirty="0"/>
              <a:t>Kolísající motivaci</a:t>
            </a:r>
          </a:p>
          <a:p>
            <a:pPr lvl="0"/>
            <a:r>
              <a:rPr lang="cs-CZ" b="1" dirty="0"/>
              <a:t>Pocity selhání a režim „všechno nebo nic“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endParaRPr lang="cs-CZ" dirty="0"/>
          </a:p>
          <a:p>
            <a:pPr algn="ctr">
              <a:lnSpc>
                <a:spcPct val="102000"/>
              </a:lnSpc>
            </a:pPr>
            <a:endParaRPr lang="cs-CZ" altLang="cs-CZ" sz="3200" b="1" dirty="0">
              <a:solidFill>
                <a:srgbClr val="0070C0"/>
              </a:solidFill>
              <a:latin typeface="Myriad Pro" panose="020B05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875E24C-BC8D-AB67-9711-D28E89C054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056" y="5918941"/>
            <a:ext cx="1366944" cy="91094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8B26029-5A5E-D215-F919-5F7D37C62093}"/>
              </a:ext>
            </a:extLst>
          </p:cNvPr>
          <p:cNvSpPr txBox="1"/>
          <p:nvPr/>
        </p:nvSpPr>
        <p:spPr>
          <a:xfrm>
            <a:off x="928396" y="603772"/>
            <a:ext cx="85515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rgbClr val="0070C0"/>
                </a:solidFill>
              </a:rPr>
              <a:t>Co je záměrem webináře?</a:t>
            </a:r>
            <a:endParaRPr lang="cs-CZ" sz="32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51B3F37-4B91-8872-A89A-FD882FD424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35" y="1274408"/>
            <a:ext cx="1981756" cy="1981756"/>
          </a:xfrm>
          <a:prstGeom prst="rect">
            <a:avLst/>
          </a:prstGeom>
        </p:spPr>
      </p:pic>
      <p:pic>
        <p:nvPicPr>
          <p:cNvPr id="6" name="Obrázek 5" descr="Obsah obrázku budova, osoba, exteriér, stojící&#10;&#10;Popis byl vytvořen automaticky">
            <a:extLst>
              <a:ext uri="{FF2B5EF4-FFF2-40B4-BE49-F238E27FC236}">
                <a16:creationId xmlns:a16="http://schemas.microsoft.com/office/drawing/2014/main" id="{F3E2AD4F-0680-D06B-21A6-F2561F1D1C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4" t="9417" r="20562" b="23819"/>
          <a:stretch/>
        </p:blipFill>
        <p:spPr>
          <a:xfrm>
            <a:off x="5204149" y="3591009"/>
            <a:ext cx="2815895" cy="2815895"/>
          </a:xfrm>
          <a:prstGeom prst="ellipse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229610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237F289E-CE39-4645-8D45-E8F3766AE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920" y="478856"/>
            <a:ext cx="8228160" cy="1198886"/>
          </a:xfrm>
          <a:ln/>
        </p:spPr>
        <p:txBody>
          <a:bodyPr>
            <a:normAutofit/>
          </a:bodyPr>
          <a:lstStyle/>
          <a:p>
            <a:pPr algn="ctr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3200" b="1" dirty="0">
                <a:solidFill>
                  <a:srgbClr val="0087BF"/>
                </a:solidFill>
                <a:latin typeface="Myriad Pro" panose="020B0503030403020204" pitchFamily="34" charset="0"/>
              </a:rPr>
              <a:t>Začínáte hubnout, i opakovaně?</a:t>
            </a:r>
            <a:br>
              <a:rPr lang="cs-CZ" altLang="cs-CZ" sz="3200" dirty="0">
                <a:latin typeface="Myriad Pro" panose="020B0503030403020204" pitchFamily="34" charset="0"/>
              </a:rPr>
            </a:br>
            <a:endParaRPr lang="cs-CZ" altLang="cs-CZ" sz="3200" b="1" dirty="0">
              <a:solidFill>
                <a:srgbClr val="0087B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33A6F95D-1AF1-48BB-8656-C5C11BD42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9028" y="1380931"/>
            <a:ext cx="8093756" cy="4730620"/>
          </a:xfrm>
          <a:ln/>
        </p:spPr>
        <p:txBody>
          <a:bodyPr vert="horz" lIns="91440" tIns="0" rIns="91440" bIns="45720" rtlCol="0">
            <a:noAutofit/>
          </a:bodyPr>
          <a:lstStyle/>
          <a:p>
            <a:pPr marL="219421" indent="0" algn="ctr">
              <a:lnSpc>
                <a:spcPct val="150000"/>
              </a:lnSpc>
              <a:buSzPct val="100000"/>
              <a:buNone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r>
              <a:rPr lang="cs-CZ" sz="1800" i="1" dirty="0">
                <a:solidFill>
                  <a:srgbClr val="00B050"/>
                </a:solidFill>
              </a:rPr>
              <a:t>Pojďte si zanalyzovat, co vše jste již zkusili a co se nepovedlo? </a:t>
            </a:r>
          </a:p>
          <a:p>
            <a:pPr marL="219421" indent="0" algn="ctr">
              <a:lnSpc>
                <a:spcPct val="150000"/>
              </a:lnSpc>
              <a:buSzPct val="100000"/>
              <a:buNone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r>
              <a:rPr lang="cs-CZ" sz="1800" i="1" dirty="0">
                <a:solidFill>
                  <a:srgbClr val="00B050"/>
                </a:solidFill>
              </a:rPr>
              <a:t>Jakým směrem se již nevydat?</a:t>
            </a:r>
          </a:p>
          <a:p>
            <a:pPr marL="505171" indent="-285750">
              <a:lnSpc>
                <a:spcPct val="150000"/>
              </a:lnSpc>
              <a:buSzPct val="100000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r>
              <a:rPr lang="cs-CZ" sz="1600" dirty="0">
                <a:solidFill>
                  <a:srgbClr val="7030A0"/>
                </a:solidFill>
              </a:rPr>
              <a:t>Příliš velký kalorický deficit</a:t>
            </a:r>
          </a:p>
          <a:p>
            <a:pPr marL="505171" indent="-285750">
              <a:lnSpc>
                <a:spcPct val="150000"/>
              </a:lnSpc>
              <a:buSzPct val="100000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r>
              <a:rPr lang="cs-CZ" altLang="cs-CZ" sz="1600" dirty="0">
                <a:solidFill>
                  <a:srgbClr val="7030A0"/>
                </a:solidFill>
                <a:latin typeface="Myriad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Kopírování jídelníčků</a:t>
            </a:r>
          </a:p>
          <a:p>
            <a:pPr marL="505171" indent="-285750">
              <a:lnSpc>
                <a:spcPct val="150000"/>
              </a:lnSpc>
              <a:buSzPct val="100000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r>
              <a:rPr lang="cs-CZ" altLang="cs-CZ" sz="1600" dirty="0">
                <a:solidFill>
                  <a:srgbClr val="7030A0"/>
                </a:solidFill>
                <a:latin typeface="Myriad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Nevhodná dieta (nesedí na Váš životní styl)</a:t>
            </a:r>
          </a:p>
          <a:p>
            <a:pPr marL="505171" indent="-285750">
              <a:lnSpc>
                <a:spcPct val="150000"/>
              </a:lnSpc>
              <a:buSzPct val="100000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r>
              <a:rPr lang="cs-CZ" altLang="cs-CZ" sz="1600" dirty="0">
                <a:solidFill>
                  <a:srgbClr val="7030A0"/>
                </a:solidFill>
                <a:latin typeface="Myriad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Kopírování jídelníčků</a:t>
            </a:r>
          </a:p>
          <a:p>
            <a:pPr marL="505171" indent="-285750">
              <a:lnSpc>
                <a:spcPct val="150000"/>
              </a:lnSpc>
              <a:buSzPct val="100000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r>
              <a:rPr lang="cs-CZ" altLang="cs-CZ" sz="1600" dirty="0">
                <a:solidFill>
                  <a:srgbClr val="7030A0"/>
                </a:solidFill>
                <a:latin typeface="Myriad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Atd.</a:t>
            </a:r>
          </a:p>
          <a:p>
            <a:pPr marL="219421" indent="0">
              <a:lnSpc>
                <a:spcPct val="150000"/>
              </a:lnSpc>
              <a:buSzPct val="100000"/>
              <a:buNone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r>
              <a:rPr lang="cs-CZ" altLang="cs-CZ" sz="1600" b="1" dirty="0">
                <a:solidFill>
                  <a:srgbClr val="FFC000"/>
                </a:solidFill>
                <a:latin typeface="Myriad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Kolikrát v životě jste již hubli? Napište mi číslo do chatu</a:t>
            </a:r>
          </a:p>
          <a:p>
            <a:pPr marL="505171" indent="-285750">
              <a:lnSpc>
                <a:spcPct val="150000"/>
              </a:lnSpc>
              <a:buSzPct val="100000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endParaRPr lang="cs-CZ" altLang="cs-CZ" sz="1600" dirty="0">
              <a:latin typeface="Myriad Pro" panose="020B05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C7AD77F-C936-59CB-8F55-7BAA1970C4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056" y="5918941"/>
            <a:ext cx="1366944" cy="9109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00DF9E-6ED9-7115-C6A4-FFE6451E7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74" y="2733870"/>
            <a:ext cx="2563382" cy="169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187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9DABA-B034-8F58-5B34-2498F0736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DBF9CDD0-726F-6ED6-1661-9AE1AB47B0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920" y="478856"/>
            <a:ext cx="8228160" cy="1198886"/>
          </a:xfrm>
          <a:ln/>
        </p:spPr>
        <p:txBody>
          <a:bodyPr>
            <a:normAutofit/>
          </a:bodyPr>
          <a:lstStyle/>
          <a:p>
            <a:pPr algn="ctr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3200" b="1" dirty="0">
                <a:solidFill>
                  <a:srgbClr val="0087BF"/>
                </a:solidFill>
                <a:latin typeface="Myriad Pro" panose="020B0503030403020204" pitchFamily="34" charset="0"/>
              </a:rPr>
              <a:t>Proč většina začátků nevydrží?</a:t>
            </a:r>
            <a:br>
              <a:rPr lang="cs-CZ" altLang="cs-CZ" sz="3200" b="1" dirty="0">
                <a:solidFill>
                  <a:srgbClr val="0087BF"/>
                </a:solidFill>
                <a:latin typeface="Myriad Pro" panose="020B0503030403020204" pitchFamily="34" charset="0"/>
              </a:rPr>
            </a:br>
            <a:endParaRPr lang="cs-CZ" altLang="cs-CZ" sz="3200" b="1" dirty="0">
              <a:solidFill>
                <a:srgbClr val="0087B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0389B843-B85C-6411-D9DA-B25B5E92E5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9028" y="1380931"/>
            <a:ext cx="8093756" cy="4730620"/>
          </a:xfrm>
          <a:ln/>
        </p:spPr>
        <p:txBody>
          <a:bodyPr vert="horz" lIns="91440" tIns="0" rIns="91440" bIns="45720" rtlCol="0">
            <a:noAutofit/>
          </a:bodyPr>
          <a:lstStyle/>
          <a:p>
            <a:pPr marL="219421" indent="0" algn="ctr">
              <a:lnSpc>
                <a:spcPct val="150000"/>
              </a:lnSpc>
              <a:buSzPct val="100000"/>
              <a:buNone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r>
              <a:rPr lang="cs-CZ" sz="1800" i="1" dirty="0">
                <a:solidFill>
                  <a:srgbClr val="00B050"/>
                </a:solidFill>
              </a:rPr>
              <a:t>Nejde o vůli, nebo malou motivaci, chyba není ve Vás, ale jde o:</a:t>
            </a:r>
          </a:p>
          <a:p>
            <a:pPr marL="219421" indent="0" algn="ctr">
              <a:lnSpc>
                <a:spcPct val="150000"/>
              </a:lnSpc>
              <a:buSzPct val="100000"/>
              <a:buNone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endParaRPr lang="cs-CZ" sz="1800" i="1" dirty="0">
              <a:solidFill>
                <a:srgbClr val="00B050"/>
              </a:solidFill>
            </a:endParaRPr>
          </a:p>
          <a:p>
            <a:pPr lvl="0"/>
            <a:r>
              <a:rPr lang="cs-CZ" sz="2000" dirty="0"/>
              <a:t>příliš velký cíl </a:t>
            </a:r>
            <a:r>
              <a:rPr lang="cs-CZ" sz="2000" i="1" dirty="0"/>
              <a:t>(např. zhubnu 20 kg – obava – bude to náročné, bude to trvat dlouho, co když to nezvládnu. </a:t>
            </a:r>
            <a:r>
              <a:rPr lang="cs-CZ" sz="2000" i="1" u="sng" dirty="0">
                <a:solidFill>
                  <a:srgbClr val="0070C0"/>
                </a:solidFill>
              </a:rPr>
              <a:t>Když zhubnu 19, budu to brát jako úspěch?</a:t>
            </a:r>
            <a:r>
              <a:rPr lang="cs-CZ" sz="2000" i="1" dirty="0"/>
              <a:t>)</a:t>
            </a:r>
          </a:p>
          <a:p>
            <a:pPr lvl="0"/>
            <a:endParaRPr lang="cs-CZ" sz="2000" dirty="0"/>
          </a:p>
          <a:p>
            <a:pPr lvl="0"/>
            <a:r>
              <a:rPr lang="cs-CZ" sz="2000" dirty="0"/>
              <a:t>očekávání rychlých výsledků – nedáte čas svému tělu </a:t>
            </a:r>
            <a:r>
              <a:rPr lang="cs-CZ" sz="2000" i="1" dirty="0"/>
              <a:t>(sice se zrychluje vše, ale naše tělo nezrychlíme)</a:t>
            </a:r>
          </a:p>
          <a:p>
            <a:pPr marL="0" lvl="0" indent="0">
              <a:buNone/>
            </a:pPr>
            <a:endParaRPr lang="cs-CZ" sz="2000" dirty="0"/>
          </a:p>
          <a:p>
            <a:pPr lvl="0"/>
            <a:r>
              <a:rPr lang="cs-CZ" sz="2000" dirty="0"/>
              <a:t>Neberete ohled na svůj reálný život </a:t>
            </a:r>
            <a:r>
              <a:rPr lang="cs-CZ" sz="2000" i="1" dirty="0"/>
              <a:t>(kolik mohu dát času hubnutí a pohybu, dát si vše do kalendáře, naplánovat si, kdy a jak se tomu budu věnovat)</a:t>
            </a:r>
          </a:p>
          <a:p>
            <a:pPr marL="0" lvl="0" indent="0" algn="ctr">
              <a:buNone/>
            </a:pPr>
            <a:r>
              <a:rPr lang="cs-CZ" sz="2000" b="1" dirty="0">
                <a:solidFill>
                  <a:srgbClr val="FF0000"/>
                </a:solidFill>
              </a:rPr>
              <a:t>Leden, „od zítřka všechno jinak“</a:t>
            </a:r>
          </a:p>
          <a:p>
            <a:pPr marL="505171" indent="-285750">
              <a:lnSpc>
                <a:spcPct val="150000"/>
              </a:lnSpc>
              <a:buSzPct val="100000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endParaRPr lang="cs-CZ" altLang="cs-CZ" sz="1600" dirty="0">
              <a:latin typeface="Myriad Pro" panose="020B05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278AF00-644C-7415-7600-5863E111E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056" y="5918941"/>
            <a:ext cx="1366944" cy="91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60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DA7DC-FA3C-7390-AC40-D5FD2C017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C694D54D-A6D2-9B92-627B-2B9692C327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920" y="478856"/>
            <a:ext cx="8228160" cy="1198886"/>
          </a:xfrm>
          <a:ln/>
        </p:spPr>
        <p:txBody>
          <a:bodyPr>
            <a:normAutofit/>
          </a:bodyPr>
          <a:lstStyle/>
          <a:p>
            <a:pPr algn="ctr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3200" b="1" dirty="0">
                <a:solidFill>
                  <a:srgbClr val="0087BF"/>
                </a:solidFill>
                <a:latin typeface="Myriad Pro" panose="020B0503030403020204" pitchFamily="34" charset="0"/>
              </a:rPr>
              <a:t>Problém velkých cílů</a:t>
            </a:r>
            <a:br>
              <a:rPr lang="cs-CZ" altLang="cs-CZ" sz="3200" b="1" dirty="0">
                <a:solidFill>
                  <a:srgbClr val="0087BF"/>
                </a:solidFill>
                <a:latin typeface="Myriad Pro" panose="020B0503030403020204" pitchFamily="34" charset="0"/>
              </a:rPr>
            </a:br>
            <a:endParaRPr lang="cs-CZ" altLang="cs-CZ" sz="3200" b="1" dirty="0">
              <a:solidFill>
                <a:srgbClr val="0087B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E310AAAF-5BBC-1B60-8531-3B11FA6618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9028" y="1380931"/>
            <a:ext cx="8093756" cy="4730620"/>
          </a:xfrm>
          <a:ln/>
        </p:spPr>
        <p:txBody>
          <a:bodyPr vert="horz" lIns="91440" tIns="0" rIns="91440" bIns="45720" rtlCol="0">
            <a:no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Velký cíl často: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lvl="0"/>
            <a:r>
              <a:rPr lang="cs-CZ" dirty="0"/>
              <a:t>paralyzuje</a:t>
            </a:r>
          </a:p>
          <a:p>
            <a:pPr lvl="0"/>
            <a:r>
              <a:rPr lang="cs-CZ" dirty="0"/>
              <a:t>vytváří tlak</a:t>
            </a:r>
          </a:p>
          <a:p>
            <a:pPr lvl="0"/>
            <a:r>
              <a:rPr lang="cs-CZ" dirty="0"/>
              <a:t>vede k odkládání začátku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Mozek reaguje obranou, ne akcí.</a:t>
            </a:r>
          </a:p>
          <a:p>
            <a:pPr marL="505171" indent="-285750">
              <a:lnSpc>
                <a:spcPct val="150000"/>
              </a:lnSpc>
              <a:buSzPct val="100000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endParaRPr lang="cs-CZ" altLang="cs-CZ" sz="1600" dirty="0">
              <a:latin typeface="Myriad Pro" panose="020B05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CB0A063-4513-35B7-FCE5-EBCCD5713D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056" y="5918941"/>
            <a:ext cx="1366944" cy="91094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4CAC4E2-8144-3F70-D726-B982D4681F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" t="16471" r="6670" b="24406"/>
          <a:stretch/>
        </p:blipFill>
        <p:spPr>
          <a:xfrm>
            <a:off x="5633937" y="1922108"/>
            <a:ext cx="3270995" cy="2417410"/>
          </a:xfrm>
          <a:prstGeom prst="rect">
            <a:avLst/>
          </a:prstGeom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3010056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F7CC3-9184-2F25-5795-70EA3C26D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57CA929C-9993-2DE9-9C56-D5BDA6F9CF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920" y="478856"/>
            <a:ext cx="8228160" cy="1198886"/>
          </a:xfrm>
          <a:ln/>
        </p:spPr>
        <p:txBody>
          <a:bodyPr>
            <a:normAutofit/>
          </a:bodyPr>
          <a:lstStyle/>
          <a:p>
            <a:pPr algn="ctr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3200" b="1" dirty="0">
                <a:solidFill>
                  <a:srgbClr val="0087BF"/>
                </a:solidFill>
                <a:latin typeface="Myriad Pro" panose="020B0503030403020204" pitchFamily="34" charset="0"/>
              </a:rPr>
              <a:t>Co s tím?</a:t>
            </a:r>
            <a:br>
              <a:rPr lang="cs-CZ" altLang="cs-CZ" sz="3200" b="1" dirty="0">
                <a:solidFill>
                  <a:srgbClr val="0087BF"/>
                </a:solidFill>
                <a:latin typeface="Myriad Pro" panose="020B0503030403020204" pitchFamily="34" charset="0"/>
              </a:rPr>
            </a:br>
            <a:endParaRPr lang="cs-CZ" altLang="cs-CZ" sz="3200" b="1" dirty="0">
              <a:solidFill>
                <a:srgbClr val="0087B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E1D64516-F8D1-64CA-1B70-1809CB92F5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920" y="1433032"/>
            <a:ext cx="8093756" cy="4730620"/>
          </a:xfrm>
          <a:ln/>
        </p:spPr>
        <p:txBody>
          <a:bodyPr vert="horz" lIns="91440" tIns="0" rIns="91440" bIns="45720" rtlCol="0">
            <a:noAutofit/>
          </a:bodyPr>
          <a:lstStyle/>
          <a:p>
            <a:pPr marL="0" indent="0" algn="ctr">
              <a:buNone/>
            </a:pPr>
            <a:r>
              <a:rPr lang="cs-CZ" b="1" i="1" dirty="0">
                <a:solidFill>
                  <a:srgbClr val="00B050"/>
                </a:solidFill>
              </a:rPr>
              <a:t>Velký cíl není plán, velký cíl je směr.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B050"/>
              </a:solidFill>
            </a:endParaRPr>
          </a:p>
          <a:p>
            <a:pPr marL="505171" indent="-285750">
              <a:lnSpc>
                <a:spcPct val="150000"/>
              </a:lnSpc>
              <a:buSzPct val="100000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endParaRPr lang="cs-CZ" altLang="cs-CZ" sz="1600" dirty="0">
              <a:latin typeface="Myriad Pro" panose="020B05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8F62BBB-490F-29F0-FF34-557287F574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056" y="5918941"/>
            <a:ext cx="1366944" cy="91094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F4D6F13-AEF9-2267-C373-40237C0EE06A}"/>
              </a:ext>
            </a:extLst>
          </p:cNvPr>
          <p:cNvSpPr txBox="1"/>
          <p:nvPr/>
        </p:nvSpPr>
        <p:spPr>
          <a:xfrm>
            <a:off x="4267974" y="5341087"/>
            <a:ext cx="4954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Plán vzniká až z malých kroků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pic>
        <p:nvPicPr>
          <p:cNvPr id="6" name="Google Shape;146;p9">
            <a:extLst>
              <a:ext uri="{FF2B5EF4-FFF2-40B4-BE49-F238E27FC236}">
                <a16:creationId xmlns:a16="http://schemas.microsoft.com/office/drawing/2014/main" id="{C3591EDE-D5B8-F29B-E82C-51AE0F4DDDF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9239" y="1970164"/>
            <a:ext cx="5463953" cy="3287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0202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131D7-ADCC-4404-8549-BF07A4480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B53A85F3-D791-EA30-D72F-EDE081172D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920" y="478856"/>
            <a:ext cx="8228160" cy="1198886"/>
          </a:xfrm>
          <a:ln/>
        </p:spPr>
        <p:txBody>
          <a:bodyPr>
            <a:normAutofit/>
          </a:bodyPr>
          <a:lstStyle/>
          <a:p>
            <a:pPr algn="ctr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3200" b="1" dirty="0">
                <a:solidFill>
                  <a:srgbClr val="7030A0"/>
                </a:solidFill>
                <a:latin typeface="Myriad Pro" panose="020B0503030403020204" pitchFamily="34" charset="0"/>
              </a:rPr>
              <a:t>Úkol pro Vás</a:t>
            </a:r>
            <a:br>
              <a:rPr lang="cs-CZ" altLang="cs-CZ" sz="3200" b="1" dirty="0">
                <a:solidFill>
                  <a:srgbClr val="0087BF"/>
                </a:solidFill>
                <a:latin typeface="Myriad Pro" panose="020B0503030403020204" pitchFamily="34" charset="0"/>
              </a:rPr>
            </a:br>
            <a:endParaRPr lang="cs-CZ" altLang="cs-CZ" sz="3200" b="1" dirty="0">
              <a:solidFill>
                <a:srgbClr val="0087B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0036C3E4-7CED-6BDB-C466-572E3CEC3D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920" y="1433032"/>
            <a:ext cx="8093756" cy="4730620"/>
          </a:xfrm>
          <a:ln/>
        </p:spPr>
        <p:txBody>
          <a:bodyPr vert="horz" lIns="91440" tIns="0" rIns="91440" bIns="45720" rtlCol="0">
            <a:noAutofit/>
          </a:bodyPr>
          <a:lstStyle/>
          <a:p>
            <a:pPr marL="0" indent="0">
              <a:buNone/>
            </a:pPr>
            <a:r>
              <a:rPr lang="cs-CZ" b="1" i="1" u="sng" dirty="0">
                <a:solidFill>
                  <a:srgbClr val="00B050"/>
                </a:solidFill>
              </a:rPr>
              <a:t>Napište si svůj cíl </a:t>
            </a:r>
          </a:p>
          <a:p>
            <a:pPr marL="0" indent="0">
              <a:buNone/>
            </a:pPr>
            <a:r>
              <a:rPr lang="cs-CZ" b="1" i="1" dirty="0">
                <a:solidFill>
                  <a:srgbClr val="00B050"/>
                </a:solidFill>
              </a:rPr>
              <a:t>(nejen váhový)</a:t>
            </a:r>
          </a:p>
          <a:p>
            <a:pPr marL="0" indent="0">
              <a:buNone/>
            </a:pPr>
            <a:endParaRPr lang="cs-CZ" b="1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b="1" i="1" u="sng" dirty="0">
                <a:solidFill>
                  <a:srgbClr val="00B050"/>
                </a:solidFill>
              </a:rPr>
              <a:t>Zeptejte se sami sebe:</a:t>
            </a:r>
          </a:p>
          <a:p>
            <a:pPr marL="0" indent="0">
              <a:buNone/>
            </a:pPr>
            <a:r>
              <a:rPr lang="cs-CZ" b="1" i="1" dirty="0">
                <a:solidFill>
                  <a:srgbClr val="00B050"/>
                </a:solidFill>
              </a:rPr>
              <a:t>Jaký je nejmenší krok, </a:t>
            </a:r>
          </a:p>
          <a:p>
            <a:pPr marL="0" indent="0">
              <a:buNone/>
            </a:pPr>
            <a:r>
              <a:rPr lang="cs-CZ" b="1" i="1" dirty="0">
                <a:solidFill>
                  <a:srgbClr val="00B050"/>
                </a:solidFill>
              </a:rPr>
              <a:t>který zvládnu zítra?</a:t>
            </a:r>
          </a:p>
          <a:p>
            <a:pPr marL="0" indent="0">
              <a:buNone/>
            </a:pPr>
            <a:endParaRPr lang="cs-CZ" b="1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</a:rPr>
              <a:t>Chcete se o něj podělit?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B050"/>
              </a:solidFill>
            </a:endParaRPr>
          </a:p>
          <a:p>
            <a:pPr marL="505171" indent="-285750">
              <a:lnSpc>
                <a:spcPct val="150000"/>
              </a:lnSpc>
              <a:buSzPct val="100000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endParaRPr lang="cs-CZ" altLang="cs-CZ" sz="1600" dirty="0">
              <a:latin typeface="Myriad Pro" panose="020B05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4ACA4CF-ACA6-53B0-7A07-A5D63509F0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056" y="5918941"/>
            <a:ext cx="1366944" cy="91094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C9F9949-C859-F8E5-9EBA-12E505B056A6}"/>
              </a:ext>
            </a:extLst>
          </p:cNvPr>
          <p:cNvSpPr txBox="1"/>
          <p:nvPr/>
        </p:nvSpPr>
        <p:spPr>
          <a:xfrm>
            <a:off x="4267974" y="5341087"/>
            <a:ext cx="4954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Plán vzniká z malých kroků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pic>
        <p:nvPicPr>
          <p:cNvPr id="6" name="Google Shape;146;p9">
            <a:extLst>
              <a:ext uri="{FF2B5EF4-FFF2-40B4-BE49-F238E27FC236}">
                <a16:creationId xmlns:a16="http://schemas.microsoft.com/office/drawing/2014/main" id="{5347D05B-98D9-86B0-455C-6793A157583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3492" y="1611983"/>
            <a:ext cx="3243267" cy="2308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1136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2C1-891A-9348-36A2-6E4CCED0E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23E29600-73A2-D918-C6B0-64023667AC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920" y="478856"/>
            <a:ext cx="8228160" cy="1198886"/>
          </a:xfrm>
          <a:ln/>
        </p:spPr>
        <p:txBody>
          <a:bodyPr>
            <a:normAutofit/>
          </a:bodyPr>
          <a:lstStyle/>
          <a:p>
            <a:pPr algn="ctr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3200" b="1" dirty="0">
                <a:solidFill>
                  <a:srgbClr val="0087BF"/>
                </a:solidFill>
                <a:latin typeface="Myriad Pro" panose="020B0503030403020204" pitchFamily="34" charset="0"/>
              </a:rPr>
              <a:t>Proč nestačí motivace</a:t>
            </a:r>
            <a:br>
              <a:rPr lang="cs-CZ" altLang="cs-CZ" sz="3200" b="1" dirty="0">
                <a:solidFill>
                  <a:srgbClr val="0087BF"/>
                </a:solidFill>
                <a:latin typeface="Myriad Pro" panose="020B0503030403020204" pitchFamily="34" charset="0"/>
              </a:rPr>
            </a:br>
            <a:endParaRPr lang="cs-CZ" altLang="cs-CZ" sz="3200" b="1" dirty="0">
              <a:solidFill>
                <a:srgbClr val="0087B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278D8846-C2B6-A644-8D19-C229993AF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5984" y="1188321"/>
            <a:ext cx="8093756" cy="4730620"/>
          </a:xfrm>
          <a:ln/>
        </p:spPr>
        <p:txBody>
          <a:bodyPr vert="horz" lIns="91440" tIns="0" rIns="91440" bIns="45720" rtlCol="0">
            <a:noAutofit/>
          </a:bodyPr>
          <a:lstStyle/>
          <a:p>
            <a:endParaRPr lang="cs-CZ" b="1" dirty="0"/>
          </a:p>
          <a:p>
            <a:r>
              <a:rPr lang="cs-CZ" b="1" dirty="0"/>
              <a:t>Motivace kolísá</a:t>
            </a:r>
            <a:br>
              <a:rPr lang="cs-CZ" dirty="0"/>
            </a:br>
            <a:r>
              <a:rPr lang="cs-CZ" dirty="0"/>
              <a:t>To je normální</a:t>
            </a:r>
            <a:r>
              <a:rPr lang="cs-CZ" i="1" dirty="0"/>
              <a:t> (hodí se nám na začátku, pro první kroky a pak následuje plán a rutina)</a:t>
            </a:r>
          </a:p>
          <a:p>
            <a:endParaRPr lang="cs-CZ" dirty="0"/>
          </a:p>
          <a:p>
            <a:r>
              <a:rPr lang="cs-CZ" b="1" dirty="0"/>
              <a:t>Problém není, že zmizí motivace</a:t>
            </a:r>
            <a:br>
              <a:rPr lang="cs-CZ" dirty="0"/>
            </a:br>
            <a:r>
              <a:rPr lang="cs-CZ" dirty="0"/>
              <a:t>Problém je, když nemáme nic, co funguje i bez ní. </a:t>
            </a:r>
            <a:r>
              <a:rPr lang="cs-CZ" i="1" dirty="0"/>
              <a:t>(když drží rutina i při nižší motivaci, pak mohou motivovat výsledky, které přicházejí)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A52386F-431E-D902-4B2B-7F93DFAA0E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056" y="5918941"/>
            <a:ext cx="1366944" cy="910940"/>
          </a:xfrm>
          <a:prstGeom prst="rect">
            <a:avLst/>
          </a:prstGeom>
        </p:spPr>
      </p:pic>
      <p:pic>
        <p:nvPicPr>
          <p:cNvPr id="4" name="Obrázek 3" descr="Obsah obrázku kreslení&#10;&#10;Popis byl vytvořen automaticky">
            <a:extLst>
              <a:ext uri="{FF2B5EF4-FFF2-40B4-BE49-F238E27FC236}">
                <a16:creationId xmlns:a16="http://schemas.microsoft.com/office/drawing/2014/main" id="{EA620208-F4DC-4CDB-0F3B-45B4E5A34E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0"/>
          <a:stretch/>
        </p:blipFill>
        <p:spPr>
          <a:xfrm>
            <a:off x="6834128" y="4338530"/>
            <a:ext cx="2232952" cy="1580411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1584969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3FDF2-2F64-EC0C-DD5F-E4C6D2A78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CB817412-33ED-3FE8-EDE9-38FFE88A0B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920" y="478856"/>
            <a:ext cx="8228160" cy="1198886"/>
          </a:xfrm>
          <a:ln/>
        </p:spPr>
        <p:txBody>
          <a:bodyPr>
            <a:normAutofit/>
          </a:bodyPr>
          <a:lstStyle/>
          <a:p>
            <a:pPr algn="ctr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3200" b="1" dirty="0">
                <a:solidFill>
                  <a:srgbClr val="0087BF"/>
                </a:solidFill>
                <a:latin typeface="Myriad Pro" panose="020B0503030403020204" pitchFamily="34" charset="0"/>
              </a:rPr>
              <a:t>Jak na rutinu vyzrát</a:t>
            </a:r>
            <a:br>
              <a:rPr lang="cs-CZ" altLang="cs-CZ" sz="3200" b="1" dirty="0">
                <a:solidFill>
                  <a:srgbClr val="0087BF"/>
                </a:solidFill>
                <a:latin typeface="Myriad Pro" panose="020B0503030403020204" pitchFamily="34" charset="0"/>
              </a:rPr>
            </a:br>
            <a:endParaRPr lang="cs-CZ" altLang="cs-CZ" sz="3200" b="1" dirty="0">
              <a:solidFill>
                <a:srgbClr val="0087B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9B72580D-D2A0-337A-9CF8-99ADA4C100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5984" y="1188321"/>
            <a:ext cx="8093756" cy="4730620"/>
          </a:xfrm>
          <a:ln/>
        </p:spPr>
        <p:txBody>
          <a:bodyPr vert="horz" lIns="91440" tIns="0" rIns="91440" bIns="45720" rtlCol="0">
            <a:noAutofit/>
          </a:bodyPr>
          <a:lstStyle/>
          <a:p>
            <a:endParaRPr lang="cs-CZ" b="1" dirty="0"/>
          </a:p>
          <a:p>
            <a:r>
              <a:rPr lang="cs-CZ" dirty="0"/>
              <a:t>Nezáleží na tom, co děláte, když máte energii.</a:t>
            </a:r>
            <a:br>
              <a:rPr lang="cs-CZ" dirty="0"/>
            </a:br>
            <a:r>
              <a:rPr lang="cs-CZ" dirty="0"/>
              <a:t>Záleží na tom, co dokážete </a:t>
            </a:r>
            <a:r>
              <a:rPr lang="cs-CZ" b="1" dirty="0"/>
              <a:t>udržet</a:t>
            </a:r>
            <a:r>
              <a:rPr lang="cs-CZ" dirty="0"/>
              <a:t>, když ji nemáte.</a:t>
            </a:r>
          </a:p>
          <a:p>
            <a:pPr marL="0" indent="0" algn="ctr">
              <a:buNone/>
            </a:pPr>
            <a:r>
              <a:rPr lang="cs-CZ" b="1" dirty="0">
                <a:solidFill>
                  <a:srgbClr val="00B050"/>
                </a:solidFill>
              </a:rPr>
              <a:t>Málo, ale pořád, poráží hodně a krátce.</a:t>
            </a:r>
          </a:p>
          <a:p>
            <a:pPr marL="0" indent="0" algn="ctr">
              <a:buNone/>
            </a:pPr>
            <a:endParaRPr lang="cs-CZ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7030A0"/>
                </a:solidFill>
              </a:rPr>
              <a:t>Např. cíl: cvičit 1x týdně, 1. krok otevřu diář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7030A0"/>
                </a:solidFill>
              </a:rPr>
              <a:t>a naplánuji si kdy, neřeším „jestli“, ale „kdy“</a:t>
            </a:r>
          </a:p>
          <a:p>
            <a:pPr marL="0" indent="0">
              <a:buNone/>
            </a:pPr>
            <a:r>
              <a:rPr lang="cs-CZ" b="1" dirty="0">
                <a:solidFill>
                  <a:srgbClr val="7030A0"/>
                </a:solidFill>
              </a:rPr>
              <a:t>Rozhodnutí předem šetří energii</a:t>
            </a:r>
          </a:p>
          <a:p>
            <a:pPr marL="0" indent="0" algn="ctr">
              <a:buNone/>
            </a:pPr>
            <a:r>
              <a:rPr lang="cs-CZ" b="1" dirty="0">
                <a:solidFill>
                  <a:srgbClr val="00B050"/>
                </a:solidFill>
              </a:rPr>
              <a:t>¨</a:t>
            </a:r>
          </a:p>
          <a:p>
            <a:pPr marL="0" indent="0" algn="ctr">
              <a:buNone/>
            </a:pPr>
            <a:r>
              <a:rPr lang="cs-CZ" b="1" dirty="0">
                <a:solidFill>
                  <a:srgbClr val="00B050"/>
                </a:solidFill>
              </a:rPr>
              <a:t>(online cvičení v rámci programu </a:t>
            </a:r>
            <a:r>
              <a:rPr lang="cs-CZ" b="1" dirty="0" err="1">
                <a:solidFill>
                  <a:srgbClr val="00B050"/>
                </a:solidFill>
              </a:rPr>
              <a:t>STOBlife</a:t>
            </a:r>
            <a:r>
              <a:rPr lang="cs-CZ" b="1" dirty="0">
                <a:solidFill>
                  <a:srgbClr val="00B050"/>
                </a:solidFill>
              </a:rPr>
              <a:t>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545F270-78A9-24C9-9835-B367DD0ABB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056" y="5918941"/>
            <a:ext cx="1366944" cy="91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282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1636</TotalTime>
  <Words>693</Words>
  <Application>Microsoft Macintosh PowerPoint</Application>
  <PresentationFormat>A4 (210 × 297 mm)</PresentationFormat>
  <Paragraphs>129</Paragraphs>
  <Slides>14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Myriad Pro</vt:lpstr>
      <vt:lpstr>Wingdings</vt:lpstr>
      <vt:lpstr>Office Theme</vt:lpstr>
      <vt:lpstr>Prezentace aplikace PowerPoint</vt:lpstr>
      <vt:lpstr>Prezentace aplikace PowerPoint</vt:lpstr>
      <vt:lpstr>Začínáte hubnout, i opakovaně? </vt:lpstr>
      <vt:lpstr>Proč většina začátků nevydrží? </vt:lpstr>
      <vt:lpstr>Problém velkých cílů </vt:lpstr>
      <vt:lpstr>Co s tím? </vt:lpstr>
      <vt:lpstr>Úkol pro Vás </vt:lpstr>
      <vt:lpstr>Proč nestačí motivace </vt:lpstr>
      <vt:lpstr>Jak na rutinu vyzrát </vt:lpstr>
      <vt:lpstr>Jak mohou vypadat první kroky v rámci většího cíle </vt:lpstr>
      <vt:lpstr>Systém místo sebekontroly</vt:lpstr>
      <vt:lpstr>Jak tedy začít?</vt:lpstr>
      <vt:lpstr>Úkol pro Vás </vt:lpstr>
      <vt:lpstr>Shrnutí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Martin</dc:creator>
  <cp:lastModifiedBy>Hana Málková</cp:lastModifiedBy>
  <cp:revision>85</cp:revision>
  <dcterms:created xsi:type="dcterms:W3CDTF">2019-02-22T10:10:37Z</dcterms:created>
  <dcterms:modified xsi:type="dcterms:W3CDTF">2026-01-06T05:44:47Z</dcterms:modified>
</cp:coreProperties>
</file>